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1"/>
  </p:sldMasterIdLst>
  <p:notesMasterIdLst>
    <p:notesMasterId r:id="rId14"/>
  </p:notesMasterIdLst>
  <p:handoutMasterIdLst>
    <p:handoutMasterId r:id="rId15"/>
  </p:handoutMasterIdLst>
  <p:sldIdLst>
    <p:sldId id="256" r:id="rId2"/>
    <p:sldId id="339" r:id="rId3"/>
    <p:sldId id="338" r:id="rId4"/>
    <p:sldId id="340" r:id="rId5"/>
    <p:sldId id="342" r:id="rId6"/>
    <p:sldId id="341" r:id="rId7"/>
    <p:sldId id="344" r:id="rId8"/>
    <p:sldId id="343" r:id="rId9"/>
    <p:sldId id="349" r:id="rId10"/>
    <p:sldId id="350" r:id="rId11"/>
    <p:sldId id="348" r:id="rId12"/>
    <p:sldId id="345" r:id="rId13"/>
  </p:sldIdLst>
  <p:sldSz cx="12192000" cy="6858000"/>
  <p:notesSz cx="6858000" cy="9144000"/>
  <p:embeddedFontLst>
    <p:embeddedFont>
      <p:font typeface="Baloo" panose="03080502040302020200" pitchFamily="66" charset="7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scadia Code" pitchFamily="49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1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161"/>
    <a:srgbClr val="FFE4C9"/>
    <a:srgbClr val="FFD9B3"/>
    <a:srgbClr val="D3EBED"/>
    <a:srgbClr val="FFFF99"/>
    <a:srgbClr val="8D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4637" autoAdjust="0"/>
  </p:normalViewPr>
  <p:slideViewPr>
    <p:cSldViewPr snapToGrid="0">
      <p:cViewPr varScale="1">
        <p:scale>
          <a:sx n="103" d="100"/>
          <a:sy n="103" d="100"/>
        </p:scale>
        <p:origin x="40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06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5T10:25:11.340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B74EB-F3CA-4BBF-B306-ECD8738C8C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B5248-A5DE-47AA-B28A-7AD838794F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8794-278F-45FF-96BC-AAFA7573FC36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45505-2764-473F-BFA3-C1D1CA653E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939D-8365-482F-929D-F06EFD834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773D-C1A2-44A2-B033-ECCDB34E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0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BF7C614-78A9-446D-B9F7-2D50C800FB86}" type="datetimeFigureOut">
              <a:rPr lang="en-US"/>
              <a:pPr>
                <a:defRPr/>
              </a:pPr>
              <a:t>11/13/23</a:t>
            </a:fld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7CC3DF-E2CC-422C-8055-9DB62C78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0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70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75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3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09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</a:t>
            </a:r>
            <a:r>
              <a:rPr lang="en-US" sz="900" i="0" dirty="0" err="1">
                <a:cs typeface="Arial" charset="0"/>
              </a:rPr>
              <a:t>ódulo</a:t>
            </a:r>
            <a:r>
              <a:rPr lang="en-US" sz="900" i="0">
                <a:cs typeface="Arial" charset="0"/>
              </a:rPr>
              <a:t> 8 </a:t>
            </a:r>
            <a:r>
              <a:rPr lang="en-US" sz="900" i="0" dirty="0">
                <a:cs typeface="Arial" charset="0"/>
              </a:rPr>
              <a:t>- </a:t>
            </a:r>
            <a:r>
              <a:rPr lang="en-US" sz="900" i="0" dirty="0" err="1">
                <a:cs typeface="Arial" charset="0"/>
              </a:rPr>
              <a:t>Métodos</a:t>
            </a:r>
            <a:endParaRPr lang="en-US" sz="900" i="0" dirty="0">
              <a:cs typeface="Arial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5351" y="291465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3767" y="460375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toy, cake, red, sitting&#10;&#10;Description automatically generated">
            <a:extLst>
              <a:ext uri="{FF2B5EF4-FFF2-40B4-BE49-F238E27FC236}">
                <a16:creationId xmlns:a16="http://schemas.microsoft.com/office/drawing/2014/main" id="{E94087C4-9820-4454-82D2-95BDDB5AA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/>
          <a:stretch/>
        </p:blipFill>
        <p:spPr>
          <a:xfrm>
            <a:off x="2586004" y="501651"/>
            <a:ext cx="6981893" cy="23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8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6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9368" y="6580188"/>
            <a:ext cx="1133263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Módulo 8 - Métodos</a:t>
            </a:r>
            <a:endParaRPr lang="en-US" sz="900" i="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9616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MX" altLang="en-US" dirty="0"/>
              <a:t>Topic 9 Methods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Calling a method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600" y="1199557"/>
            <a:ext cx="85320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d1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//no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afecta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a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doubleTest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264485"/>
            <a:ext cx="10972800" cy="20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2400" dirty="0"/>
              <a:t>When calling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printFormattedDouble()</a:t>
            </a:r>
            <a:r>
              <a:rPr lang="es-MX" sz="2400" dirty="0">
                <a:latin typeface="Cascadia Code" panose="00000509000000000000" pitchFamily="49" charset="0"/>
              </a:rPr>
              <a:t>,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 </a:t>
            </a:r>
            <a:r>
              <a:rPr lang="es-MX" sz="2400" dirty="0"/>
              <a:t>the contents of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doubleTest</a:t>
            </a:r>
            <a:r>
              <a:rPr lang="es-MX" sz="2400" dirty="0"/>
              <a:t> are copied to varialbe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d1</a:t>
            </a:r>
            <a:r>
              <a:rPr lang="es-MX" sz="2400" dirty="0"/>
              <a:t>. </a:t>
            </a:r>
          </a:p>
          <a:p>
            <a:r>
              <a:rPr lang="es-MX" sz="2400" dirty="0"/>
              <a:t>But they are different variables!</a:t>
            </a:r>
          </a:p>
          <a:p>
            <a:endParaRPr lang="es-MX" sz="2400" dirty="0"/>
          </a:p>
          <a:p>
            <a:r>
              <a:rPr lang="es-MX" sz="2400" dirty="0"/>
              <a:t>If </a:t>
            </a:r>
            <a:r>
              <a:rPr lang="es-MX" sz="2400" dirty="0">
                <a:solidFill>
                  <a:srgbClr val="F96161"/>
                </a:solidFill>
              </a:rPr>
              <a:t>d1</a:t>
            </a:r>
            <a:r>
              <a:rPr lang="es-MX" sz="2400" dirty="0"/>
              <a:t> is modified inside the method, </a:t>
            </a:r>
            <a:r>
              <a:rPr lang="es-MX" sz="2400" dirty="0">
                <a:solidFill>
                  <a:srgbClr val="F96161"/>
                </a:solidFill>
              </a:rPr>
              <a:t>doubleTest</a:t>
            </a:r>
            <a:r>
              <a:rPr lang="es-MX" sz="2400" dirty="0"/>
              <a:t> is not affected.</a:t>
            </a:r>
          </a:p>
        </p:txBody>
      </p:sp>
      <p:pic>
        <p:nvPicPr>
          <p:cNvPr id="10" name="Graphic 9" descr="Line arrow Straight">
            <a:extLst>
              <a:ext uri="{FF2B5EF4-FFF2-40B4-BE49-F238E27FC236}">
                <a16:creationId xmlns:a16="http://schemas.microsoft.com/office/drawing/2014/main" id="{AF4B0CAA-16FE-4400-8B34-27F157E3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8926">
            <a:off x="6296296" y="2064755"/>
            <a:ext cx="947357" cy="5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Methods with return values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58174"/>
            <a:ext cx="10972800" cy="159670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When methods are typed (int, String, double), all paths inside of a method needs to finish with a </a:t>
            </a:r>
            <a:r>
              <a:rPr lang="en-US" altLang="en-US" dirty="0">
                <a:solidFill>
                  <a:srgbClr val="F96161"/>
                </a:solidFill>
                <a:latin typeface="Cascadia Code" panose="00000509000000000000" pitchFamily="49" charset="0"/>
              </a:rPr>
              <a:t>return </a:t>
            </a:r>
            <a:r>
              <a:rPr lang="en-US" altLang="en-US" dirty="0"/>
              <a:t>statement. The code will return the results of the variable.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73609" y="2923448"/>
            <a:ext cx="858209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addOne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num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concatenateTwoStrings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s1 + s2;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7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Methods with return values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95640" y="1310064"/>
            <a:ext cx="858209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1399-F440-46DB-AFE0-9A99EEC2A557}"/>
              </a:ext>
            </a:extLst>
          </p:cNvPr>
          <p:cNvSpPr/>
          <p:nvPr/>
        </p:nvSpPr>
        <p:spPr>
          <a:xfrm>
            <a:off x="595639" y="3956040"/>
            <a:ext cx="85820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else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061AE-A831-44A2-880B-34414E28FA95}"/>
              </a:ext>
            </a:extLst>
          </p:cNvPr>
          <p:cNvSpPr txBox="1"/>
          <p:nvPr/>
        </p:nvSpPr>
        <p:spPr>
          <a:xfrm>
            <a:off x="988541" y="2910724"/>
            <a:ext cx="913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The code above would give a syntax error, because if the if() condition is NOT met, no return statement would be executed. 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1EAA2A11-81E4-4A81-978B-453D562F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4677" y="1015666"/>
            <a:ext cx="2066124" cy="2066124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CCC1151-DC6E-4C59-B55B-2183ABF8E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842" y="3956040"/>
            <a:ext cx="1772958" cy="177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C356-27CB-4D57-8267-AAC85AFC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What is a method?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37F-3F58-4E66-87A4-797E8881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1258172"/>
            <a:ext cx="11042754" cy="5030946"/>
          </a:xfrm>
        </p:spPr>
        <p:txBody>
          <a:bodyPr/>
          <a:lstStyle/>
          <a:p>
            <a:pPr algn="just"/>
            <a:r>
              <a:rPr lang="es-ES" sz="2800" dirty="0"/>
              <a:t>A </a:t>
            </a:r>
            <a:r>
              <a:rPr lang="es-ES" sz="2800" dirty="0" err="1"/>
              <a:t>method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block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code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performs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operation</a:t>
            </a:r>
            <a:r>
              <a:rPr lang="es-ES" sz="2800" dirty="0"/>
              <a:t>. 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objective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a </a:t>
            </a:r>
            <a:r>
              <a:rPr lang="es-ES" sz="2800" dirty="0" err="1"/>
              <a:t>method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create</a:t>
            </a:r>
            <a:r>
              <a:rPr lang="es-ES" sz="2800" dirty="0"/>
              <a:t> a reusable block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code</a:t>
            </a:r>
            <a:r>
              <a:rPr lang="es-ES" sz="2800" dirty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println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in </a:t>
            </a:r>
            <a:r>
              <a:rPr lang="es-ES" sz="2400" dirty="0" err="1">
                <a:latin typeface="Cascadia Code" panose="00000509000000000000" pitchFamily="49" charset="0"/>
              </a:rPr>
              <a:t>class</a:t>
            </a:r>
            <a:r>
              <a:rPr lang="es-ES" sz="2400" dirty="0">
                <a:latin typeface="Cascadia Code" panose="00000509000000000000" pitchFamily="49" charset="0"/>
              </a:rPr>
              <a:t> </a:t>
            </a:r>
            <a:r>
              <a:rPr lang="es-ES" sz="2400" dirty="0" err="1">
                <a:latin typeface="Cascadia Code" panose="00000509000000000000" pitchFamily="49" charset="0"/>
              </a:rPr>
              <a:t>System.out</a:t>
            </a:r>
            <a:endParaRPr lang="es-ES" sz="2400" dirty="0">
              <a:latin typeface="Cascadia Code" panose="00000509000000000000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nextLine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in </a:t>
            </a:r>
            <a:r>
              <a:rPr lang="es-ES" sz="2400" dirty="0" err="1">
                <a:latin typeface="Cascadia Code" panose="00000509000000000000" pitchFamily="49" charset="0"/>
              </a:rPr>
              <a:t>the</a:t>
            </a:r>
            <a:r>
              <a:rPr lang="es-ES" sz="2400" dirty="0">
                <a:latin typeface="Cascadia Code" panose="00000509000000000000" pitchFamily="49" charset="0"/>
              </a:rPr>
              <a:t> Scanner </a:t>
            </a:r>
            <a:r>
              <a:rPr lang="es-ES" sz="2400" dirty="0" err="1">
                <a:latin typeface="Cascadia Code" panose="00000509000000000000" pitchFamily="49" charset="0"/>
              </a:rPr>
              <a:t>class</a:t>
            </a:r>
            <a:endParaRPr lang="es-ES" sz="2400" dirty="0"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52973"/>
          </a:xfrm>
        </p:spPr>
        <p:txBody>
          <a:bodyPr/>
          <a:lstStyle/>
          <a:p>
            <a:r>
              <a:rPr lang="es-MX" sz="3600" b="1" dirty="0"/>
              <a:t>What are methods used for?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7612"/>
            <a:ext cx="10947400" cy="50985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Code reutilization.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Cleaner code that is easier to read and maintain.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Groups code into blocks of code that make sense together.</a:t>
            </a:r>
          </a:p>
        </p:txBody>
      </p:sp>
    </p:spTree>
    <p:extLst>
      <p:ext uri="{BB962C8B-B14F-4D97-AF65-F5344CB8AC3E}">
        <p14:creationId xmlns:p14="http://schemas.microsoft.com/office/powerpoint/2010/main" val="4086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E806CC9-6444-47C4-BB54-C9ECF7375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22271"/>
              </p:ext>
            </p:extLst>
          </p:nvPr>
        </p:nvGraphicFramePr>
        <p:xfrm>
          <a:off x="1770632" y="447698"/>
          <a:ext cx="4932642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642">
                  <a:extLst>
                    <a:ext uri="{9D8B030D-6E8A-4147-A177-3AD203B41FA5}">
                      <a16:colId xmlns:a16="http://schemas.microsoft.com/office/drawing/2014/main" val="834561249"/>
                    </a:ext>
                  </a:extLst>
                </a:gridCol>
              </a:tblGrid>
              <a:tr h="517132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abcde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fghij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klmno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n-US" sz="1600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65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1AE2BE-07C4-45B3-A6B8-13280DAB9AEA}"/>
              </a:ext>
            </a:extLst>
          </p:cNvPr>
          <p:cNvSpPr txBox="1"/>
          <p:nvPr/>
        </p:nvSpPr>
        <p:spPr>
          <a:xfrm>
            <a:off x="7261687" y="1284349"/>
            <a:ext cx="97024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0000509000000000000" pitchFamily="49" charset="0"/>
              </a:rPr>
              <a:t>ace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fhj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kmo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0B47-471D-4CC4-BA80-63A5FE693D7E}"/>
              </a:ext>
            </a:extLst>
          </p:cNvPr>
          <p:cNvSpPr txBox="1"/>
          <p:nvPr/>
        </p:nvSpPr>
        <p:spPr>
          <a:xfrm>
            <a:off x="7212825" y="852548"/>
            <a:ext cx="166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69D64-BCB9-474B-97BD-F47BEE71D75A}"/>
              </a:ext>
            </a:extLst>
          </p:cNvPr>
          <p:cNvSpPr txBox="1"/>
          <p:nvPr/>
        </p:nvSpPr>
        <p:spPr>
          <a:xfrm>
            <a:off x="6759114" y="4593299"/>
            <a:ext cx="4633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96161"/>
                </a:solidFill>
                <a:latin typeface="+mn-lt"/>
              </a:rPr>
              <a:t>Do you think this is efficient?</a:t>
            </a:r>
          </a:p>
        </p:txBody>
      </p:sp>
      <p:pic>
        <p:nvPicPr>
          <p:cNvPr id="10" name="Graphic 9" descr="Exclamation mark">
            <a:extLst>
              <a:ext uri="{FF2B5EF4-FFF2-40B4-BE49-F238E27FC236}">
                <a16:creationId xmlns:a16="http://schemas.microsoft.com/office/drawing/2014/main" id="{ED7563D6-26D8-481A-87FF-38075CC9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4130" y="375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6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A96E-C0EF-4605-966E-7364939D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2214"/>
            <a:ext cx="8229600" cy="1143000"/>
          </a:xfrm>
        </p:spPr>
        <p:txBody>
          <a:bodyPr/>
          <a:lstStyle/>
          <a:p>
            <a:r>
              <a:rPr lang="es-MX" dirty="0"/>
              <a:t>DRY (</a:t>
            </a:r>
            <a:r>
              <a:rPr lang="es-MX" dirty="0" err="1"/>
              <a:t>Don’t</a:t>
            </a:r>
            <a:r>
              <a:rPr lang="es-MX" dirty="0"/>
              <a:t> </a:t>
            </a:r>
            <a:r>
              <a:rPr lang="es-MX" dirty="0" err="1"/>
              <a:t>repeat</a:t>
            </a:r>
            <a:r>
              <a:rPr lang="es-MX" dirty="0"/>
              <a:t> </a:t>
            </a:r>
            <a:r>
              <a:rPr lang="es-MX" dirty="0" err="1"/>
              <a:t>youself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F7036-54EB-46DC-A112-8487CA2E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>
          <a:xfrm>
            <a:off x="3797785" y="1107184"/>
            <a:ext cx="4596430" cy="412263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254373-D772-48B3-BB83-13CD4692D2E8}"/>
              </a:ext>
            </a:extLst>
          </p:cNvPr>
          <p:cNvSpPr txBox="1">
            <a:spLocks/>
          </p:cNvSpPr>
          <p:nvPr/>
        </p:nvSpPr>
        <p:spPr bwMode="auto">
          <a:xfrm>
            <a:off x="1981200" y="53221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961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MX" sz="3200" kern="0" dirty="0" err="1"/>
              <a:t>Repetition</a:t>
            </a:r>
            <a:r>
              <a:rPr lang="es-MX" sz="3200" kern="0" dirty="0"/>
              <a:t> </a:t>
            </a:r>
            <a:r>
              <a:rPr lang="es-MX" sz="3200" kern="0" dirty="0" err="1"/>
              <a:t>is</a:t>
            </a:r>
            <a:r>
              <a:rPr lang="es-MX" sz="3200" kern="0" dirty="0"/>
              <a:t> </a:t>
            </a:r>
            <a:r>
              <a:rPr lang="es-MX" sz="3200" kern="0" dirty="0" err="1"/>
              <a:t>the</a:t>
            </a:r>
            <a:r>
              <a:rPr lang="es-MX" sz="3200" kern="0" dirty="0"/>
              <a:t> </a:t>
            </a:r>
            <a:r>
              <a:rPr lang="es-MX" sz="3200" kern="0" dirty="0" err="1"/>
              <a:t>root</a:t>
            </a:r>
            <a:r>
              <a:rPr lang="es-MX" sz="3200" kern="0" dirty="0"/>
              <a:t> </a:t>
            </a:r>
            <a:r>
              <a:rPr lang="es-MX" sz="3200" kern="0" dirty="0" err="1"/>
              <a:t>of</a:t>
            </a:r>
            <a:r>
              <a:rPr lang="es-MX" sz="3200" kern="0" dirty="0"/>
              <a:t> </a:t>
            </a:r>
            <a:r>
              <a:rPr lang="es-MX" sz="3200" kern="0" dirty="0" err="1"/>
              <a:t>all</a:t>
            </a:r>
            <a:r>
              <a:rPr lang="es-MX" sz="3200" kern="0" dirty="0"/>
              <a:t> software </a:t>
            </a:r>
            <a:r>
              <a:rPr lang="es-MX" sz="3200" kern="0" dirty="0" err="1"/>
              <a:t>evil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650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6A442-833B-4676-942A-CB0F2DB369B1}"/>
              </a:ext>
            </a:extLst>
          </p:cNvPr>
          <p:cNvSpPr/>
          <p:nvPr/>
        </p:nvSpPr>
        <p:spPr>
          <a:xfrm>
            <a:off x="2434911" y="692780"/>
            <a:ext cx="5741174" cy="243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(i%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 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charAt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072A4-8435-4201-A04B-31936B290AF0}"/>
              </a:ext>
            </a:extLst>
          </p:cNvPr>
          <p:cNvSpPr/>
          <p:nvPr/>
        </p:nvSpPr>
        <p:spPr>
          <a:xfrm>
            <a:off x="2434911" y="3124215"/>
            <a:ext cx="57411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abcde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fghij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klmno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977D-07E5-438B-AB9D-4D081D7A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0315-FC7D-4416-A9B2-D5B9F92D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20" y="1239839"/>
            <a:ext cx="8812399" cy="1723431"/>
          </a:xfrm>
          <a:solidFill>
            <a:schemeClr val="tx1"/>
          </a:solidFill>
        </p:spPr>
        <p:txBody>
          <a:bodyPr/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...){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 CODE TO BE EXECUTED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4D067-C4E7-4A98-AF06-51AFDD8A9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75636"/>
            <a:ext cx="10972800" cy="309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/>
              <a:t>Data type to be returned by the method. It can be an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n-US" sz="2400" dirty="0"/>
              <a:t>.</a:t>
            </a:r>
            <a:endParaRPr lang="en-US" sz="24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Name of the method. Must be a valid identifier name. </a:t>
            </a:r>
            <a:r>
              <a:rPr lang="en-US" sz="2400" u="sng" dirty="0">
                <a:sym typeface="Wingdings" panose="05000000000000000000" pitchFamily="2" charset="2"/>
              </a:rPr>
              <a:t>It is a good practice to make method names verbs or actions</a:t>
            </a:r>
            <a:endParaRPr lang="en-US" sz="24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parameter# </a:t>
            </a:r>
            <a:r>
              <a:rPr lang="en-US" sz="2400" dirty="0"/>
              <a:t>Data type received as a parameter (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) and their identifier</a:t>
            </a:r>
            <a:endParaRPr lang="en-US" alt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Input parameters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2403073"/>
          </a:xfrm>
        </p:spPr>
        <p:txBody>
          <a:bodyPr/>
          <a:lstStyle/>
          <a:p>
            <a:pPr algn="just"/>
            <a:r>
              <a:rPr lang="es-MX" sz="2400" dirty="0"/>
              <a:t>A method receives inputs from where it is being called. </a:t>
            </a:r>
            <a:r>
              <a:rPr lang="es-MX" sz="2400" u="sng" dirty="0">
                <a:solidFill>
                  <a:srgbClr val="F96161"/>
                </a:solidFill>
              </a:rPr>
              <a:t>In methods, all inputs are also called parameters. </a:t>
            </a:r>
          </a:p>
          <a:p>
            <a:pPr algn="just"/>
            <a:r>
              <a:rPr lang="es-MX" sz="2400" dirty="0"/>
              <a:t>Every parameter needs to be typed (int, char, double) and named (using a valid identifier). </a:t>
            </a:r>
          </a:p>
          <a:p>
            <a:pPr algn="just"/>
            <a:r>
              <a:rPr lang="es-MX" sz="2400" dirty="0"/>
              <a:t>When a method receives multiple parameters, they need to be separated by commas.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4043987"/>
            <a:ext cx="753507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(p1+p2+p3);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7" y="5138163"/>
            <a:ext cx="109727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400" kern="0" dirty="0" err="1">
                <a:solidFill>
                  <a:srgbClr val="F96161"/>
                </a:solidFill>
                <a:latin typeface="+mj-lt"/>
              </a:rPr>
              <a:t>doSomething</a:t>
            </a:r>
            <a:r>
              <a:rPr lang="en-US" sz="2400" kern="0" dirty="0">
                <a:solidFill>
                  <a:srgbClr val="F96161"/>
                </a:solidFill>
                <a:latin typeface="+mj-lt"/>
              </a:rPr>
              <a:t> has three inputs: p1, p2 and p3</a:t>
            </a:r>
          </a:p>
        </p:txBody>
      </p:sp>
    </p:spTree>
    <p:extLst>
      <p:ext uri="{BB962C8B-B14F-4D97-AF65-F5344CB8AC3E}">
        <p14:creationId xmlns:p14="http://schemas.microsoft.com/office/powerpoint/2010/main" val="28424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Calling a method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1296564"/>
          </a:xfrm>
        </p:spPr>
        <p:txBody>
          <a:bodyPr/>
          <a:lstStyle/>
          <a:p>
            <a:pPr algn="just"/>
            <a:r>
              <a:rPr lang="en-US" sz="2400" dirty="0"/>
              <a:t>In the following example, </a:t>
            </a:r>
            <a:r>
              <a:rPr lang="en-US" sz="2400" dirty="0" err="1"/>
              <a:t>printFormattedDouble</a:t>
            </a:r>
            <a:r>
              <a:rPr lang="en-US" sz="2400" dirty="0"/>
              <a:t>() is invoked inside of the main() method.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2552840"/>
            <a:ext cx="81737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7345442"/>
      </p:ext>
    </p:extLst>
  </p:cSld>
  <p:clrMapOvr>
    <a:masterClrMapping/>
  </p:clrMapOvr>
</p:sld>
</file>

<file path=ppt/theme/theme1.xml><?xml version="1.0" encoding="utf-8"?>
<a:theme xmlns:a="http://schemas.openxmlformats.org/drawingml/2006/main" name="1_Savitch4Templat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Custom 3">
      <a:majorFont>
        <a:latin typeface="Balo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5383</TotalTime>
  <Words>900</Words>
  <Application>Microsoft Macintosh PowerPoint</Application>
  <PresentationFormat>Widescreen</PresentationFormat>
  <Paragraphs>121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Source Sans Pro</vt:lpstr>
      <vt:lpstr>Baloo</vt:lpstr>
      <vt:lpstr>Consolas</vt:lpstr>
      <vt:lpstr>Arial</vt:lpstr>
      <vt:lpstr>Cascadia Code</vt:lpstr>
      <vt:lpstr>Calibri</vt:lpstr>
      <vt:lpstr>Wingdings</vt:lpstr>
      <vt:lpstr>1_Savitch4Template</vt:lpstr>
      <vt:lpstr>Topic 9 Methods</vt:lpstr>
      <vt:lpstr>What is a method?</vt:lpstr>
      <vt:lpstr>What are methods used for?</vt:lpstr>
      <vt:lpstr>PowerPoint Presentation</vt:lpstr>
      <vt:lpstr>DRY (Don’t repeat youself)</vt:lpstr>
      <vt:lpstr>PowerPoint Presentation</vt:lpstr>
      <vt:lpstr>Syntax</vt:lpstr>
      <vt:lpstr>Input parameters</vt:lpstr>
      <vt:lpstr>Calling a method</vt:lpstr>
      <vt:lpstr>Calling a method</vt:lpstr>
      <vt:lpstr>Methods with return values</vt:lpstr>
      <vt:lpstr>Methods with return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 and Methods</dc:title>
  <dc:creator>Steve Armstrong</dc:creator>
  <cp:lastModifiedBy>Omar Eduardo Acosta Ramos</cp:lastModifiedBy>
  <cp:revision>181</cp:revision>
  <cp:lastPrinted>2009-02-22T23:27:07Z</cp:lastPrinted>
  <dcterms:created xsi:type="dcterms:W3CDTF">2007-09-23T00:21:45Z</dcterms:created>
  <dcterms:modified xsi:type="dcterms:W3CDTF">2023-11-14T04:00:15Z</dcterms:modified>
</cp:coreProperties>
</file>